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85" r:id="rId16"/>
    <p:sldId id="282" r:id="rId17"/>
    <p:sldId id="270" r:id="rId18"/>
    <p:sldId id="271" r:id="rId19"/>
    <p:sldId id="284" r:id="rId20"/>
    <p:sldId id="272" r:id="rId21"/>
    <p:sldId id="273" r:id="rId22"/>
    <p:sldId id="274" r:id="rId23"/>
    <p:sldId id="276" r:id="rId24"/>
    <p:sldId id="278" r:id="rId25"/>
    <p:sldId id="277" r:id="rId26"/>
    <p:sldId id="279" r:id="rId27"/>
    <p:sldId id="275" r:id="rId28"/>
    <p:sldId id="280" r:id="rId29"/>
    <p:sldId id="287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702F-AAF0-41C6-840E-F4315AADEBB6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2D8-8BF1-4FD6-8A1D-5F39A569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8552-61B8-4CA7-9508-A6931DEFF74C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F63-BFEC-40C2-9882-E9354E9FAD8C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EE41-44A3-40E2-9B01-F57EBCC265F2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CAAF-087F-4266-8B3C-4799250BAA48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98C-8036-4409-B09A-4462B0053B23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E2AB-4497-48E8-8B7B-7771446E05CC}" type="datetime1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C811-CFD2-4840-9A0D-326571CBD417}" type="datetime1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82C-0ECC-40F6-AE40-722F638CFDFB}" type="datetime1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A0F-1C84-435D-84F8-C9E78442F4BA}" type="datetime1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E00E-66DC-436E-8751-829FB0F6FD81}" type="datetime1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6322-CA89-484B-8BCD-837FBE82A5B1}" type="datetime1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FE-82E4-4F70-BF99-C72E761214E0}" type="datetime1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Interpreting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920063" cy="539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84752" cy="2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76300"/>
            <a:ext cx="6475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grammar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visual design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Kress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van </a:t>
            </a:r>
            <a:r>
              <a:rPr lang="pt-PT" dirty="0" err="1" smtClean="0"/>
              <a:t>Leeuwen</a:t>
            </a:r>
            <a:endParaRPr lang="pt-PT" dirty="0" smtClean="0"/>
          </a:p>
          <a:p>
            <a:r>
              <a:rPr lang="pt-PT" dirty="0" smtClean="0"/>
              <a:t>2006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Analytical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represented</a:t>
            </a:r>
            <a:r>
              <a:rPr lang="pt-PT" dirty="0" smtClean="0"/>
              <a:t> </a:t>
            </a:r>
            <a:r>
              <a:rPr lang="pt-PT" dirty="0" err="1" smtClean="0"/>
              <a:t>image</a:t>
            </a:r>
            <a:r>
              <a:rPr lang="pt-PT" dirty="0" smtClean="0"/>
              <a:t>, </a:t>
            </a:r>
            <a:r>
              <a:rPr lang="pt-PT" dirty="0" err="1" smtClean="0"/>
              <a:t>Carrier</a:t>
            </a:r>
            <a:r>
              <a:rPr lang="pt-PT" dirty="0" smtClean="0"/>
              <a:t>,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Attributes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man</a:t>
            </a:r>
            <a:r>
              <a:rPr lang="pt-PT" dirty="0" smtClean="0"/>
              <a:t> looks </a:t>
            </a:r>
            <a:r>
              <a:rPr lang="pt-PT" dirty="0" err="1" smtClean="0"/>
              <a:t>dirty</a:t>
            </a:r>
            <a:r>
              <a:rPr lang="pt-PT" dirty="0" smtClean="0"/>
              <a:t>.		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woman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						</a:t>
            </a:r>
            <a:r>
              <a:rPr lang="pt-PT" dirty="0" err="1" smtClean="0"/>
              <a:t>wearing</a:t>
            </a:r>
            <a:r>
              <a:rPr lang="pt-PT" dirty="0" smtClean="0"/>
              <a:t> a </a:t>
            </a:r>
            <a:r>
              <a:rPr lang="pt-PT" dirty="0" err="1" smtClean="0"/>
              <a:t>lab</a:t>
            </a:r>
            <a:r>
              <a:rPr lang="pt-PT" dirty="0" smtClean="0"/>
              <a:t> </a:t>
            </a:r>
            <a:r>
              <a:rPr lang="pt-PT" dirty="0" err="1"/>
              <a:t>c</a:t>
            </a:r>
            <a:r>
              <a:rPr lang="pt-PT" dirty="0" err="1" smtClean="0"/>
              <a:t>oat</a:t>
            </a:r>
            <a:r>
              <a:rPr lang="pt-PT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967739" cy="2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28" y="2532026"/>
            <a:ext cx="3398799" cy="29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850106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38629"/>
              </p:ext>
            </p:extLst>
          </p:nvPr>
        </p:nvGraphicFramePr>
        <p:xfrm>
          <a:off x="683568" y="1700808"/>
          <a:ext cx="7992888" cy="35371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6984776"/>
              </a:tblGrid>
              <a:tr h="1391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Given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</a:rPr>
                        <a:t>Element on the left </a:t>
                      </a:r>
                      <a:r>
                        <a:rPr lang="en-GB" sz="2400" b="0" dirty="0">
                          <a:effectLst/>
                        </a:rPr>
                        <a:t>in a polarized composition or </a:t>
                      </a:r>
                      <a:r>
                        <a:rPr lang="en-GB" sz="2400" b="0" dirty="0" smtClean="0">
                          <a:effectLst/>
                        </a:rPr>
                        <a:t>left </a:t>
                      </a:r>
                      <a:r>
                        <a:rPr lang="en-GB" sz="2400" b="0" dirty="0">
                          <a:effectLst/>
                        </a:rPr>
                        <a:t>polarized element in a centred composition. </a:t>
                      </a:r>
                      <a:r>
                        <a:rPr lang="en-GB" sz="2400" b="0" dirty="0" smtClean="0">
                          <a:effectLst/>
                        </a:rPr>
                        <a:t>Not </a:t>
                      </a:r>
                      <a:r>
                        <a:rPr lang="en-GB" sz="2400" b="0" dirty="0">
                          <a:effectLst/>
                        </a:rPr>
                        <a:t>identical or near-identical to the corresponding right element</a:t>
                      </a:r>
                      <a:r>
                        <a:rPr lang="en-GB" sz="2400" b="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know</a:t>
                      </a:r>
                      <a:r>
                        <a:rPr lang="en-GB" sz="2400" b="0" dirty="0" smtClean="0">
                          <a:effectLst/>
                        </a:rPr>
                        <a:t>.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4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New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Element on the right </a:t>
                      </a:r>
                      <a:r>
                        <a:rPr lang="en-GB" sz="2400" dirty="0">
                          <a:effectLst/>
                        </a:rPr>
                        <a:t>in a polarized composition or the right polarized element in a centred composition. </a:t>
                      </a:r>
                      <a:r>
                        <a:rPr lang="en-GB" sz="2400" dirty="0" smtClean="0">
                          <a:effectLst/>
                        </a:rPr>
                        <a:t>Not </a:t>
                      </a:r>
                      <a:r>
                        <a:rPr lang="en-GB" sz="2400" dirty="0">
                          <a:effectLst/>
                        </a:rPr>
                        <a:t>identical or near-identical to the corresponding left element</a:t>
                      </a:r>
                      <a:r>
                        <a:rPr lang="en-GB" sz="240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</a:t>
                      </a:r>
                      <a:r>
                        <a:rPr lang="en-GB" sz="2400" b="1" baseline="0" dirty="0" smtClean="0">
                          <a:effectLst/>
                        </a:rPr>
                        <a:t>focus on</a:t>
                      </a:r>
                      <a:r>
                        <a:rPr lang="en-GB" sz="2400" baseline="0" dirty="0" smtClean="0">
                          <a:effectLst/>
                        </a:rPr>
                        <a:t>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/>
          <a:lstStyle/>
          <a:p>
            <a:r>
              <a:rPr lang="pt-PT" sz="3600" dirty="0" err="1" smtClean="0"/>
              <a:t>Composition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7544" y="587727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starting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dirty="0" smtClean="0"/>
              <a:t> staff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16016" y="587727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, </a:t>
            </a:r>
            <a:r>
              <a:rPr lang="pt-PT" dirty="0" err="1" smtClean="0"/>
              <a:t>what</a:t>
            </a:r>
            <a:r>
              <a:rPr lang="pt-PT" dirty="0" smtClean="0"/>
              <a:t> to </a:t>
            </a:r>
            <a:r>
              <a:rPr lang="pt-PT" dirty="0" err="1" smtClean="0"/>
              <a:t>pay</a:t>
            </a:r>
            <a:r>
              <a:rPr lang="pt-PT" dirty="0" smtClean="0"/>
              <a:t> </a:t>
            </a:r>
            <a:r>
              <a:rPr lang="pt-PT" dirty="0" err="1" smtClean="0"/>
              <a:t>attention</a:t>
            </a:r>
            <a:r>
              <a:rPr lang="pt-PT" dirty="0" smtClean="0"/>
              <a:t> to: </a:t>
            </a:r>
            <a:r>
              <a:rPr lang="pt-PT" dirty="0" err="1" smtClean="0"/>
              <a:t>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17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7" r="56010"/>
          <a:stretch/>
        </p:blipFill>
        <p:spPr bwMode="auto">
          <a:xfrm>
            <a:off x="2339752" y="908720"/>
            <a:ext cx="19726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3029"/>
          <a:stretch/>
        </p:blipFill>
        <p:spPr bwMode="auto">
          <a:xfrm>
            <a:off x="4355976" y="1124744"/>
            <a:ext cx="259815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b="0" dirty="0" err="1" smtClean="0"/>
              <a:t>our</a:t>
            </a:r>
            <a:r>
              <a:rPr lang="pt-PT" b="0" dirty="0" smtClean="0"/>
              <a:t> </a:t>
            </a:r>
            <a:r>
              <a:rPr lang="pt-PT" b="0" dirty="0" err="1" smtClean="0"/>
              <a:t>personnel</a:t>
            </a:r>
            <a:r>
              <a:rPr lang="pt-PT" b="0" dirty="0" smtClean="0"/>
              <a:t> are </a:t>
            </a:r>
            <a:r>
              <a:rPr lang="pt-PT" b="0" dirty="0" err="1" smtClean="0"/>
              <a:t>part</a:t>
            </a:r>
            <a:r>
              <a:rPr lang="pt-PT" b="0" dirty="0" smtClean="0"/>
              <a:t> </a:t>
            </a:r>
            <a:r>
              <a:rPr lang="pt-PT" b="0" dirty="0" err="1" smtClean="0"/>
              <a:t>of</a:t>
            </a:r>
            <a:r>
              <a:rPr lang="pt-PT" b="0" dirty="0" smtClean="0"/>
              <a:t> a </a:t>
            </a:r>
            <a:r>
              <a:rPr lang="pt-PT" b="0" dirty="0" err="1" smtClean="0"/>
              <a:t>larger</a:t>
            </a:r>
            <a:r>
              <a:rPr lang="pt-PT" b="0" dirty="0" smtClean="0"/>
              <a:t> </a:t>
            </a:r>
            <a:r>
              <a:rPr lang="pt-PT" b="0" dirty="0" err="1" smtClean="0"/>
              <a:t>group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47971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b="0" dirty="0" err="1" smtClean="0"/>
              <a:t>we</a:t>
            </a:r>
            <a:r>
              <a:rPr lang="pt-PT" b="0" dirty="0" smtClean="0"/>
              <a:t> are </a:t>
            </a:r>
            <a:r>
              <a:rPr lang="pt-PT" b="0" dirty="0" err="1" smtClean="0"/>
              <a:t>present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work</a:t>
            </a:r>
            <a:r>
              <a:rPr lang="pt-PT" b="0" dirty="0" smtClean="0"/>
              <a:t> </a:t>
            </a:r>
            <a:r>
              <a:rPr lang="pt-PT" b="0" dirty="0" err="1" smtClean="0"/>
              <a:t>all</a:t>
            </a:r>
            <a:r>
              <a:rPr lang="pt-PT" b="0" dirty="0" smtClean="0"/>
              <a:t> </a:t>
            </a:r>
            <a:r>
              <a:rPr lang="pt-PT" b="0" dirty="0" err="1" smtClean="0"/>
              <a:t>over</a:t>
            </a:r>
            <a:r>
              <a:rPr lang="pt-PT" b="0" dirty="0" smtClean="0"/>
              <a:t>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world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58" r="70266"/>
          <a:stretch/>
        </p:blipFill>
        <p:spPr bwMode="auto">
          <a:xfrm>
            <a:off x="1835696" y="1340768"/>
            <a:ext cx="1675153" cy="31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-494"/>
          <a:stretch/>
        </p:blipFill>
        <p:spPr bwMode="auto">
          <a:xfrm>
            <a:off x="3491880" y="1340768"/>
            <a:ext cx="3837854" cy="31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371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en-GB" b="1" dirty="0" smtClean="0"/>
          </a:p>
          <a:p>
            <a:pPr fontAlgn="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4721"/>
              </p:ext>
            </p:extLst>
          </p:nvPr>
        </p:nvGraphicFramePr>
        <p:xfrm>
          <a:off x="611560" y="1412776"/>
          <a:ext cx="8064896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0286"/>
                <a:gridCol w="6604610"/>
              </a:tblGrid>
              <a:tr h="19103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Element on top in a polarized composition or the top polarized element in a centred composition. Not identical or near-identical to the corresponding bottom element. </a:t>
                      </a:r>
                      <a:r>
                        <a:rPr lang="en-GB" sz="2400" dirty="0" smtClean="0"/>
                        <a:t>This is what we desire.</a:t>
                      </a:r>
                    </a:p>
                  </a:txBody>
                  <a:tcPr/>
                </a:tc>
              </a:tr>
              <a:tr h="233808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Element on the bottom in a polarized composition or the bottom polarized element in a centred composition. Not identical or near-identical to the corresponding top element. </a:t>
                      </a:r>
                      <a:r>
                        <a:rPr lang="en-GB" sz="2400" b="1" dirty="0" smtClean="0"/>
                        <a:t>This is what we can have or can be.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646"/>
            <a:ext cx="6978352" cy="46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pt-PT" sz="2800" dirty="0" err="1" smtClean="0"/>
              <a:t>Composition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843808" y="1052736"/>
            <a:ext cx="4040188" cy="639762"/>
          </a:xfrm>
        </p:spPr>
        <p:txBody>
          <a:bodyPr/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strive</a:t>
            </a:r>
            <a:r>
              <a:rPr lang="pt-PT" b="0" dirty="0" smtClean="0"/>
              <a:t> for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2843808" y="5589240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can </a:t>
            </a:r>
            <a:r>
              <a:rPr lang="pt-PT" b="0" dirty="0" err="1" smtClean="0"/>
              <a:t>have</a:t>
            </a:r>
            <a:r>
              <a:rPr lang="pt-PT" b="0" dirty="0" smtClean="0"/>
              <a:t>/</a:t>
            </a:r>
            <a:r>
              <a:rPr lang="pt-PT" b="0" dirty="0" err="1" smtClean="0"/>
              <a:t>be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20</a:t>
            </a:fld>
            <a:endParaRPr lang="en-GB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7" r="268" b="19179"/>
          <a:stretch/>
        </p:blipFill>
        <p:spPr bwMode="auto">
          <a:xfrm>
            <a:off x="2267744" y="3573016"/>
            <a:ext cx="4968552" cy="16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 b="61776"/>
          <a:stretch/>
        </p:blipFill>
        <p:spPr bwMode="auto">
          <a:xfrm>
            <a:off x="2267744" y="2060848"/>
            <a:ext cx="49151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4534" y="1052736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would</a:t>
            </a:r>
            <a:r>
              <a:rPr lang="pt-PT" b="0" dirty="0" smtClean="0"/>
              <a:t> </a:t>
            </a:r>
            <a:r>
              <a:rPr lang="pt-PT" b="0" dirty="0" err="1" smtClean="0"/>
              <a:t>like</a:t>
            </a:r>
            <a:r>
              <a:rPr lang="pt-PT" b="0" dirty="0" smtClean="0"/>
              <a:t> to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r>
              <a:rPr lang="pt-PT" b="0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D4B39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816" y="5301208"/>
            <a:ext cx="4041775" cy="639762"/>
          </a:xfrm>
        </p:spPr>
        <p:txBody>
          <a:bodyPr/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could</a:t>
            </a:r>
            <a:r>
              <a:rPr lang="pt-PT" b="0" dirty="0" smtClean="0"/>
              <a:t> 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in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car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37801" r="51948" b="45709"/>
          <a:stretch/>
        </p:blipFill>
        <p:spPr bwMode="auto">
          <a:xfrm>
            <a:off x="2273393" y="1700808"/>
            <a:ext cx="4873769" cy="1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55295" r="51140" b="17063"/>
          <a:stretch/>
        </p:blipFill>
        <p:spPr bwMode="auto">
          <a:xfrm>
            <a:off x="2273393" y="2940387"/>
            <a:ext cx="4873768" cy="20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Interpersonal</a:t>
            </a:r>
            <a:r>
              <a:rPr lang="pt-PT" sz="3200" dirty="0" smtClean="0"/>
              <a:t> perspective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85382"/>
              </p:ext>
            </p:extLst>
          </p:nvPr>
        </p:nvGraphicFramePr>
        <p:xfrm>
          <a:off x="467544" y="1340768"/>
          <a:ext cx="8280920" cy="46606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66170"/>
                <a:gridCol w="5814750"/>
              </a:tblGrid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Frontal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Represents involvement; part of our world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Oblique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detachment; not part of our world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power, viewer looks down on object (attitude towards represented participant) viewer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</a:t>
                      </a:r>
                      <a:r>
                        <a:rPr lang="en-GB" sz="2400" dirty="0" smtClean="0">
                          <a:effectLst/>
                        </a:rPr>
                        <a:t>orizontal </a:t>
                      </a:r>
                      <a:r>
                        <a:rPr lang="en-GB" sz="2400" dirty="0">
                          <a:effectLst/>
                        </a:rPr>
                        <a:t>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Represents equality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lack of power, viewer looks up at object represented participant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high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part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world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4" y="1786991"/>
            <a:ext cx="5676191" cy="4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367136"/>
          </a:xfrm>
        </p:spPr>
        <p:txBody>
          <a:bodyPr>
            <a:normAutofit/>
          </a:bodyPr>
          <a:lstStyle/>
          <a:p>
            <a:pPr algn="l"/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look </a:t>
            </a:r>
            <a:r>
              <a:rPr lang="pt-PT" sz="2400" dirty="0" err="1" smtClean="0"/>
              <a:t>up</a:t>
            </a:r>
            <a:r>
              <a:rPr lang="pt-PT" sz="2400" dirty="0" smtClean="0"/>
              <a:t> to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man</a:t>
            </a:r>
            <a:r>
              <a:rPr lang="pt-PT" sz="2400" dirty="0" smtClean="0"/>
              <a:t>; </a:t>
            </a:r>
            <a:r>
              <a:rPr lang="pt-PT" sz="2400" dirty="0" err="1" smtClean="0"/>
              <a:t>he</a:t>
            </a:r>
            <a:r>
              <a:rPr lang="pt-PT" sz="2400" dirty="0" smtClean="0"/>
              <a:t> </a:t>
            </a:r>
            <a:r>
              <a:rPr lang="pt-PT" sz="2400" dirty="0" err="1" smtClean="0"/>
              <a:t>deserves</a:t>
            </a:r>
            <a:r>
              <a:rPr lang="pt-PT" sz="2400" dirty="0" smtClean="0"/>
              <a:t> </a:t>
            </a:r>
            <a:r>
              <a:rPr lang="pt-PT" sz="2400" dirty="0" err="1" smtClean="0"/>
              <a:t>our</a:t>
            </a:r>
            <a:r>
              <a:rPr lang="pt-PT" sz="2400" dirty="0" smtClean="0"/>
              <a:t> </a:t>
            </a:r>
            <a:r>
              <a:rPr lang="pt-PT" sz="2400" dirty="0" err="1" smtClean="0"/>
              <a:t>confidence</a:t>
            </a:r>
            <a:r>
              <a:rPr lang="pt-PT" sz="2400" dirty="0" smtClean="0"/>
              <a:t> </a:t>
            </a:r>
            <a:br>
              <a:rPr lang="pt-PT" sz="2400" dirty="0" smtClean="0"/>
            </a:br>
            <a:r>
              <a:rPr lang="pt-PT" sz="2400" dirty="0" smtClean="0"/>
              <a:t>New: </a:t>
            </a:r>
            <a:r>
              <a:rPr lang="pt-PT" sz="2400" dirty="0" err="1" smtClean="0"/>
              <a:t>high</a:t>
            </a:r>
            <a:r>
              <a:rPr lang="pt-PT" sz="2400" dirty="0" smtClean="0"/>
              <a:t>, </a:t>
            </a:r>
            <a:r>
              <a:rPr lang="pt-PT" sz="2400" dirty="0" err="1" smtClean="0"/>
              <a:t>close</a:t>
            </a:r>
            <a:r>
              <a:rPr lang="pt-PT" sz="2400" dirty="0" smtClean="0"/>
              <a:t>, frontal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position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holding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globe</a:t>
            </a:r>
            <a:r>
              <a:rPr lang="pt-PT" sz="2400" dirty="0" smtClean="0"/>
              <a:t>;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all</a:t>
            </a:r>
            <a:r>
              <a:rPr lang="pt-PT" sz="2400" dirty="0" smtClean="0"/>
              <a:t> in </a:t>
            </a:r>
            <a:r>
              <a:rPr lang="pt-PT" sz="2400" dirty="0" err="1" smtClean="0"/>
              <a:t>control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Horizontal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</a:t>
            </a:r>
            <a:r>
              <a:rPr lang="pt-PT" sz="2400" dirty="0" err="1" smtClean="0"/>
              <a:t>equal</a:t>
            </a:r>
            <a:r>
              <a:rPr lang="pt-PT" sz="2400" dirty="0" smtClean="0"/>
              <a:t> footing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room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21366" cy="37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Size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frame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social </a:t>
            </a:r>
            <a:r>
              <a:rPr lang="pt-PT" sz="3200" dirty="0" err="1" smtClean="0"/>
              <a:t>distance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72579"/>
              </p:ext>
            </p:extLst>
          </p:nvPr>
        </p:nvGraphicFramePr>
        <p:xfrm>
          <a:off x="611560" y="1628801"/>
          <a:ext cx="7632848" cy="3855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1198"/>
                <a:gridCol w="5051650"/>
              </a:tblGrid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Intimate/personal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Close shot / close distance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Head &amp; shoulders of represented participant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Object could be used by viewer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Building shown as if viewer about to enter it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Medium long shot / middle distance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Full figure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shown in full with little space around 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as objective destination of viewer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Impersonal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Long shot / long distance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Figure occupies half of frame or less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for contemplation but out of 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at a distance &amp; out of reach, e.g. behind gates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Impersonal</a:t>
            </a:r>
            <a:r>
              <a:rPr lang="pt-PT" sz="2400" dirty="0" smtClean="0"/>
              <a:t>: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</a:t>
            </a:r>
            <a:r>
              <a:rPr lang="pt-PT" sz="2400" dirty="0" err="1" smtClean="0"/>
              <a:t>far</a:t>
            </a:r>
            <a:r>
              <a:rPr lang="pt-PT" sz="2400" dirty="0" smtClean="0"/>
              <a:t> </a:t>
            </a:r>
            <a:r>
              <a:rPr lang="pt-PT" sz="2400" dirty="0" err="1" smtClean="0"/>
              <a:t>away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230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Close</a:t>
            </a:r>
            <a:r>
              <a:rPr lang="pt-PT" sz="1800" dirty="0" smtClean="0"/>
              <a:t> social </a:t>
            </a:r>
            <a:r>
              <a:rPr lang="pt-PT" sz="1800" dirty="0" err="1" smtClean="0"/>
              <a:t>distance</a:t>
            </a:r>
            <a:r>
              <a:rPr lang="pt-PT" sz="1800" dirty="0" smtClean="0"/>
              <a:t>: </a:t>
            </a:r>
            <a:r>
              <a:rPr lang="pt-PT" sz="1800" dirty="0" err="1" smtClean="0"/>
              <a:t>we</a:t>
            </a:r>
            <a:r>
              <a:rPr lang="pt-PT" sz="1800" dirty="0" smtClean="0"/>
              <a:t> </a:t>
            </a:r>
            <a:r>
              <a:rPr lang="pt-PT" sz="1800" dirty="0" err="1" smtClean="0"/>
              <a:t>could</a:t>
            </a:r>
            <a:r>
              <a:rPr lang="pt-PT" sz="1800" dirty="0" smtClean="0"/>
              <a:t> </a:t>
            </a:r>
            <a:r>
              <a:rPr lang="pt-PT" sz="1800" dirty="0" err="1" smtClean="0"/>
              <a:t>be</a:t>
            </a:r>
            <a:r>
              <a:rPr lang="pt-PT" sz="1800" dirty="0" smtClean="0"/>
              <a:t> in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room</a:t>
            </a:r>
            <a:r>
              <a:rPr lang="pt-PT" sz="1800" dirty="0" smtClean="0"/>
              <a:t> </a:t>
            </a:r>
            <a:r>
              <a:rPr lang="pt-PT" sz="1800" dirty="0" err="1" smtClean="0"/>
              <a:t>with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people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48955" cy="47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29</a:t>
            </a:fld>
            <a:endParaRPr lang="en-GB"/>
          </a:p>
        </p:txBody>
      </p:sp>
      <p:pic>
        <p:nvPicPr>
          <p:cNvPr id="5" name="Content Placeholder 4" descr="https://www.iocl.com/NewImages/CorporateAds/CorpAdHd2B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7" cy="5217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5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8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40"/>
            <a:ext cx="7344816" cy="48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37758" cy="52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553"/>
            <a:ext cx="6696744" cy="50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70056" cy="4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3304"/>
            <a:ext cx="6984776" cy="48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497</Words>
  <Application>Microsoft Office PowerPoint</Application>
  <PresentationFormat>On-screen Show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Interpreting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grammar of visual design</vt:lpstr>
      <vt:lpstr>Analytical images</vt:lpstr>
      <vt:lpstr>Composition</vt:lpstr>
      <vt:lpstr>Composition</vt:lpstr>
      <vt:lpstr>Composition</vt:lpstr>
      <vt:lpstr>Composition</vt:lpstr>
      <vt:lpstr>Composition</vt:lpstr>
      <vt:lpstr>Composition</vt:lpstr>
      <vt:lpstr>Interpersonal perspective</vt:lpstr>
      <vt:lpstr>Oblique high angle: we are not part of the world of this factory  </vt:lpstr>
      <vt:lpstr>Given: low angle: we look up to this man; he deserves our confidence  New: high, close, frontal angle: we are in the position of people holding the globe; we are all in control</vt:lpstr>
      <vt:lpstr>Horizontal angle: we are on an equal footing with the people in the room</vt:lpstr>
      <vt:lpstr>Size of frame and social distance</vt:lpstr>
      <vt:lpstr>Impersonal: factory far away</vt:lpstr>
      <vt:lpstr>Close social distance: we could be in the room with the people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26</cp:revision>
  <dcterms:created xsi:type="dcterms:W3CDTF">2013-09-18T13:01:04Z</dcterms:created>
  <dcterms:modified xsi:type="dcterms:W3CDTF">2015-09-30T11:13:47Z</dcterms:modified>
</cp:coreProperties>
</file>